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296" r:id="rId5"/>
    <p:sldId id="446" r:id="rId6"/>
    <p:sldId id="467" r:id="rId7"/>
    <p:sldId id="47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9" r:id="rId16"/>
    <p:sldId id="477" r:id="rId17"/>
    <p:sldId id="476" r:id="rId18"/>
    <p:sldId id="480" r:id="rId19"/>
    <p:sldId id="468" r:id="rId20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86" y="78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30/10/2025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30/10/2025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F002-E297-DD7C-D144-1F8FDCB6D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14BDC-118F-D803-C4B5-1B5CB7854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65801-792E-FF71-26D7-773F18544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336E5-C33A-667B-B87C-BD79E7E13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5231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6E684-FD74-FC00-0DEC-5B231E0D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51010-4134-27E1-865A-E11DA84F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C466A-2DB9-C3F0-A232-D74513CBA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DBEB-D748-6858-2CC0-643ABEAD9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6921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2FB66-E789-1A0C-9047-263969FD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CF2EC-EFE5-4ED2-BDFF-F39F76E3F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DA226-D29D-1D68-5BED-4ED48232A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5642E-E0FF-6DDB-9CC8-A227A0C4D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47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37749-B57C-37B5-639B-AC30594B5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5BE29-66C6-AD03-7E33-BE81A8D6B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4970C-09C6-D96D-0A6F-AC1C5103F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04DE7-6EE5-EE80-D3FB-1D1A47919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1552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6CEB-CC58-014B-72F7-913CB15E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6DAB7-193B-50E6-DE6D-05097AFC6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AE541-0BF7-EABF-7E61-3839B1C26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03B22-DCE3-1880-3870-A83A029C7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646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82962-FA00-254A-ED9E-F3B8558A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25677-15A1-3FEB-7657-FB2D7655E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EC5B6-5637-717F-D8A9-638FBE103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159EE-88ED-E2A1-8C58-1E9DE00BB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447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54C8C-0478-C168-9FD2-E30B41C0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749AE-9DB6-D6AF-8226-AAD8DED44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1E309-861E-95AF-B71C-A0FC5BA26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7B5B-0C64-6D9B-8826-B7026C41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11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23D6-BDD2-FE4B-1479-F18A3106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D773C-0344-010C-958C-58D8794E7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4CB87-A8DA-FE7E-6E9B-F95AECB2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C053-8AC0-5CB9-768A-615906792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055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5E2E-6523-5985-162E-FA9B2A6E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6A52B-315C-7DC9-981A-DB598DD1E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186FC-420B-22C5-117B-A2E9EE088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ABFF-F9BE-1095-499D-4D4365E92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273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1E7C-7C50-4C95-435C-BFB26ADC1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8C0DB-10C2-876D-7796-6A9FC9196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B21E6-46BF-286B-1A6B-A01943708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78275-376F-54CC-FD0B-8AE4DCDB3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338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4B0DB-B237-E163-FD29-10097039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67F1C-EA61-2E2F-AB29-25C7E4E6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8B139-BC3B-5975-5442-CCAD47F96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E654-1979-92BB-0F39-DA00F5755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2831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6DCD-6F80-6F95-27E5-D69A991F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06DF1-4CBB-0C3C-FF57-4BB457477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A2A11-2A3F-7CDB-E1B8-AC6BE661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F9477-A26D-EDD8-5440-2D7649251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30727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E3274-F402-0F39-9616-8AC49F7E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878A1-1451-48DF-CF85-81EE83E85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C0B43-17FA-F730-26CE-7354F98A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5A288-E614-7965-096A-D8D97F67F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6925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ave.cheney.net/tag/arduin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xhere.com/en/photo/143956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wwarby/11644419853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liverkun.blogspot.com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en.wikipedia.org/wiki/Computer_mou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flickr.com/photos/jeremyknight9/811338373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flickr.com/photos/jeremyknight9/811338373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computer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purpose of basic computer architecture 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what the parts of a computer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Explain the need for interpreters and compilers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D4A1-B08E-52C4-56F1-A9322F39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B4D4-3043-94B1-D672-6283B556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Buses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B6D24-ABF7-0558-1735-AD3EC5E718FC}"/>
              </a:ext>
            </a:extLst>
          </p:cNvPr>
          <p:cNvSpPr txBox="1"/>
          <p:nvPr/>
        </p:nvSpPr>
        <p:spPr>
          <a:xfrm>
            <a:off x="1357631" y="1843950"/>
            <a:ext cx="654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Buses are the sets of wires which connect the CPU to the memory and peripherals.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909E218-D25E-AF8A-8D4F-4BE54DDF8D65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10D65-3367-C999-C0F7-CB409121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67" y="2925999"/>
            <a:ext cx="7306865" cy="31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0B08-CC10-1D1F-61D5-C90B006D5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9C47-9163-D460-E191-1906E0F8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Data Bus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F1A27-AD36-49A3-E378-194C22AFB529}"/>
              </a:ext>
            </a:extLst>
          </p:cNvPr>
          <p:cNvSpPr txBox="1"/>
          <p:nvPr/>
        </p:nvSpPr>
        <p:spPr>
          <a:xfrm>
            <a:off x="1357631" y="1843950"/>
            <a:ext cx="6540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The data bus is bi-directional – data can flow </a:t>
            </a:r>
            <a:r>
              <a:rPr lang="en-GB" b="1" dirty="0"/>
              <a:t>both ways</a:t>
            </a:r>
            <a:r>
              <a:rPr lang="en-GB" dirty="0"/>
              <a:t>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Its purpose is to transport data both </a:t>
            </a:r>
            <a:r>
              <a:rPr lang="en-GB" b="1" dirty="0"/>
              <a:t>to and from memory </a:t>
            </a:r>
            <a:r>
              <a:rPr lang="en-GB" dirty="0"/>
              <a:t>and the </a:t>
            </a:r>
            <a:r>
              <a:rPr lang="en-GB" b="1" dirty="0"/>
              <a:t>processor</a:t>
            </a:r>
            <a:r>
              <a:rPr lang="en-GB" dirty="0"/>
              <a:t>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Data is placed on the data bus and then transferred either to a memory location or to the processor to be executed.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C7EC53E-B66E-E1A9-A2C3-91AECD981724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5" descr="A circuit board with wires&#10;&#10;AI-generated content may be incorrect.">
            <a:extLst>
              <a:ext uri="{FF2B5EF4-FFF2-40B4-BE49-F238E27FC236}">
                <a16:creationId xmlns:a16="http://schemas.microsoft.com/office/drawing/2014/main" id="{30317E99-3230-7390-9ED9-55F4E8A7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90488" y="4274191"/>
            <a:ext cx="1963024" cy="1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CDA29-9550-C3DC-7F83-0E4D7881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7BCB-1C81-789C-9D0E-59455F01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Address Bus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0F96-606A-24DA-A55D-5D89F67402ED}"/>
              </a:ext>
            </a:extLst>
          </p:cNvPr>
          <p:cNvSpPr txBox="1"/>
          <p:nvPr/>
        </p:nvSpPr>
        <p:spPr>
          <a:xfrm>
            <a:off x="1357631" y="1843950"/>
            <a:ext cx="6540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The address bus </a:t>
            </a:r>
            <a:r>
              <a:rPr lang="en-GB" b="1" dirty="0"/>
              <a:t>pinpoints a location in memory</a:t>
            </a:r>
            <a:r>
              <a:rPr lang="en-GB" dirty="0"/>
              <a:t>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It is a </a:t>
            </a:r>
            <a:r>
              <a:rPr lang="en-GB" dirty="0" err="1"/>
              <a:t>uni</a:t>
            </a:r>
            <a:r>
              <a:rPr lang="en-GB" dirty="0"/>
              <a:t>-directional bus, which means it can only go one way, from the </a:t>
            </a:r>
            <a:r>
              <a:rPr lang="en-GB" b="1" dirty="0"/>
              <a:t>processor to the memory location</a:t>
            </a:r>
            <a:r>
              <a:rPr lang="en-GB" dirty="0"/>
              <a:t>.</a:t>
            </a:r>
          </a:p>
          <a:p>
            <a:pPr fontAlgn="base"/>
            <a:endParaRPr lang="en-GB" dirty="0"/>
          </a:p>
          <a:p>
            <a:pPr fontAlgn="base"/>
            <a:r>
              <a:rPr lang="en-GB" dirty="0"/>
              <a:t>The purpose of the address bus is to hold the memory location that is to be accessed: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i.e. If writing data to memory the address bus holds the location to be written into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i.e. If reading data the address bus will hold the location of where the data is being stored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87D66BC-EA67-5083-33F2-69DFFC0647C2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9948-83C8-C0C1-E86A-480A87C1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F89-CDDB-F8A8-DE93-BE8CFEA1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Computer Architecture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3682A6A-3D78-BAE9-C7E5-470888DC8B45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13</a:t>
            </a:fld>
            <a:endParaRPr lang="en-GB"/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70A58E28-1BF2-0199-6C1B-139A8505FB66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008375"/>
            <a:ext cx="8496300" cy="4033838"/>
            <a:chOff x="204" y="1162"/>
            <a:chExt cx="5352" cy="2541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1CC04A9-181C-3A29-66E9-CBEA9DB11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1162"/>
              <a:ext cx="2177" cy="14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318DEC6E-454E-778C-B7F4-414117652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931"/>
              <a:ext cx="2177" cy="7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68BC4FF8-B522-E2C5-3456-F755A255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706"/>
              <a:ext cx="1088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FE828B4-5C08-52F4-1ED7-765E2908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706"/>
              <a:ext cx="1088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6EBE7400-CBC0-CA35-47DA-D97818ADD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216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CC7045E0-1205-3548-C8CB-4F6D5B501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216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D3C5F553-2C3E-A75D-BFBA-55BE2D4B1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2614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9C03AB1C-01D9-5315-0A30-E7A3F9196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4" y="2614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D3C2A4D8-7268-F64D-3046-11D35AE82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888"/>
              <a:ext cx="8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 dirty="0">
                  <a:latin typeface="Tahoma" pitchFamily="34" charset="0"/>
                </a:rPr>
                <a:t>Input Devices</a:t>
              </a: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6D55A9A6-0AF0-127B-456A-A4B0D2D50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1888"/>
              <a:ext cx="8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>
                  <a:latin typeface="Tahoma" pitchFamily="34" charset="0"/>
                </a:rPr>
                <a:t>Output Devices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93059A0D-15CA-BBE3-C0CA-83835BA23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3158"/>
              <a:ext cx="18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>
                  <a:latin typeface="Tahoma" pitchFamily="34" charset="0"/>
                </a:rPr>
                <a:t>Backing Storage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8A6B2D76-9BFC-CDF0-B68A-001A7ED6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389"/>
              <a:ext cx="1860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 dirty="0">
                  <a:latin typeface="Tahoma" pitchFamily="34" charset="0"/>
                </a:rPr>
                <a:t>Processor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D48CF1D6-152A-CDE2-D2D6-0139814D8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979"/>
              <a:ext cx="889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>
                  <a:latin typeface="Tahoma" pitchFamily="34" charset="0"/>
                </a:rPr>
                <a:t>RAM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CA9D5983-FB4B-C163-8B4F-C0B3BF205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1" y="1679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17C37666-D602-582A-25DC-C24344754F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5" y="1661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Text Box 19">
            <a:extLst>
              <a:ext uri="{FF2B5EF4-FFF2-40B4-BE49-F238E27FC236}">
                <a16:creationId xmlns:a16="http://schemas.microsoft.com/office/drawing/2014/main" id="{C8768E1F-290B-19B5-068A-ABB6576A2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821" y="3332772"/>
            <a:ext cx="1411288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400">
                <a:latin typeface="Tahoma" pitchFamily="34" charset="0"/>
              </a:rPr>
              <a:t>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8CC65-7B15-273F-B8A8-6CB5BEB67B15}"/>
              </a:ext>
            </a:extLst>
          </p:cNvPr>
          <p:cNvCxnSpPr/>
          <p:nvPr/>
        </p:nvCxnSpPr>
        <p:spPr>
          <a:xfrm flipV="1">
            <a:off x="3985270" y="2856522"/>
            <a:ext cx="0" cy="474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1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F42F5-1320-E307-A74C-ECC832780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83B5-7FEF-7642-8493-87B245D6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Translators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4A752-0B24-B6FA-5975-A085FE125AAD}"/>
              </a:ext>
            </a:extLst>
          </p:cNvPr>
          <p:cNvSpPr txBox="1"/>
          <p:nvPr/>
        </p:nvSpPr>
        <p:spPr>
          <a:xfrm>
            <a:off x="1357631" y="1843950"/>
            <a:ext cx="38635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The CPU can’t understand lines of code that humans make: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CPUs only understand binary – 1s and 0s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Code needs to be turned into binary instructions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r>
              <a:rPr lang="en-GB" dirty="0"/>
              <a:t>Translators can either be a: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Compiler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Interpreter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606CB93-C7BE-DAD8-5C13-14BA162EE454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1026" name="Picture 2" descr="High level programming language translated into binary.">
            <a:extLst>
              <a:ext uri="{FF2B5EF4-FFF2-40B4-BE49-F238E27FC236}">
                <a16:creationId xmlns:a16="http://schemas.microsoft.com/office/drawing/2014/main" id="{6DAEB056-E6B1-BDE1-B3AC-0CFEDE9A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843950"/>
            <a:ext cx="28956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0AFD-2178-841B-1EA4-715923365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484B-D043-FC02-C94C-4A2A20BC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Compilers and Interpreters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D17-15AF-AD89-A66A-606D7793ACF2}"/>
              </a:ext>
            </a:extLst>
          </p:cNvPr>
          <p:cNvSpPr txBox="1"/>
          <p:nvPr/>
        </p:nvSpPr>
        <p:spPr>
          <a:xfrm>
            <a:off x="1357631" y="1843950"/>
            <a:ext cx="6540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Compilers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Translates the program from </a:t>
            </a:r>
            <a:r>
              <a:rPr lang="en-GB" b="1" dirty="0"/>
              <a:t>source code </a:t>
            </a:r>
            <a:r>
              <a:rPr lang="en-GB" dirty="0"/>
              <a:t>into </a:t>
            </a:r>
            <a:r>
              <a:rPr lang="en-GB" b="1" dirty="0"/>
              <a:t>object code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Object code is held in a new file which can be executed by the CPU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Translates the whole program first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fontAlgn="base"/>
            <a:r>
              <a:rPr lang="en-GB" b="1" dirty="0"/>
              <a:t>Interpreters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Translates source code directly into machine code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The translator runs throughout this translation and execution 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Each line of source code is translated to machine code </a:t>
            </a:r>
            <a:r>
              <a:rPr lang="en-GB" b="1" dirty="0"/>
              <a:t>one at a time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Each line of code is executed as soon as it is translated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FC61920-6876-E697-B8C9-F0DA5C96DDC4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6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8892E-4EE1-EC17-B08B-8D428613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ACBA-8664-9524-A6E3-447DC4D4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E333C-E41D-B82C-67DA-3BC21FCA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4163A-68C9-8453-91F2-7669F6988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computer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the purpose of basic computer architecture 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166CB-DE97-119E-A4EA-132172F68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4EBEA-520D-A276-2D86-3B2822F1F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what the parts of a computer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Explain the need for interpreters and compilers</a:t>
            </a:r>
          </a:p>
        </p:txBody>
      </p:sp>
    </p:spTree>
    <p:extLst>
      <p:ext uri="{BB962C8B-B14F-4D97-AF65-F5344CB8AC3E}">
        <p14:creationId xmlns:p14="http://schemas.microsoft.com/office/powerpoint/2010/main" val="170987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030" y="4434840"/>
            <a:ext cx="3984497" cy="1122202"/>
          </a:xfrm>
        </p:spPr>
        <p:txBody>
          <a:bodyPr/>
          <a:lstStyle/>
          <a:p>
            <a:r>
              <a:rPr lang="en-GB" dirty="0"/>
              <a:t>Computer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N5 – Computer Systems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D19658CA-3BC1-9992-EF53-311BDAB6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002" y="3068273"/>
            <a:ext cx="1233659" cy="1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DB19-A8F8-93BE-CA62-06B9E851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2A3B-B6D1-DAC4-6480-C8CD931F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Computer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58978-8AA8-88E3-151B-DDD3B4ADBB8F}"/>
              </a:ext>
            </a:extLst>
          </p:cNvPr>
          <p:cNvSpPr txBox="1"/>
          <p:nvPr/>
        </p:nvSpPr>
        <p:spPr>
          <a:xfrm>
            <a:off x="1357631" y="1843950"/>
            <a:ext cx="654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All computers have </a:t>
            </a:r>
            <a:r>
              <a:rPr lang="en-GB" b="1" dirty="0"/>
              <a:t>basic components</a:t>
            </a:r>
            <a:r>
              <a:rPr lang="en-GB" dirty="0"/>
              <a:t> that are needed to allow them to run: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Input, Output and Backing Storage Devices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Processor – </a:t>
            </a:r>
            <a:r>
              <a:rPr lang="en-GB" b="1" dirty="0"/>
              <a:t>Registers</a:t>
            </a:r>
            <a:r>
              <a:rPr lang="en-GB" dirty="0"/>
              <a:t>, </a:t>
            </a:r>
            <a:r>
              <a:rPr lang="en-GB" b="1" dirty="0"/>
              <a:t>ALU</a:t>
            </a:r>
            <a:r>
              <a:rPr lang="en-GB" dirty="0"/>
              <a:t>, and </a:t>
            </a:r>
            <a:r>
              <a:rPr lang="en-GB" b="1" dirty="0"/>
              <a:t>Control Unit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Memory – </a:t>
            </a:r>
            <a:r>
              <a:rPr lang="en-GB" b="1" dirty="0"/>
              <a:t>RAM</a:t>
            </a:r>
            <a:r>
              <a:rPr lang="en-GB" dirty="0"/>
              <a:t> and </a:t>
            </a:r>
            <a:r>
              <a:rPr lang="en-GB" b="1" dirty="0"/>
              <a:t>ROM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Buses – </a:t>
            </a:r>
            <a:r>
              <a:rPr lang="en-GB" b="1" dirty="0"/>
              <a:t>Data Bus </a:t>
            </a:r>
            <a:r>
              <a:rPr lang="en-GB" dirty="0"/>
              <a:t>and </a:t>
            </a:r>
            <a:r>
              <a:rPr lang="en-GB" b="1" dirty="0"/>
              <a:t>Address Bus</a:t>
            </a:r>
          </a:p>
          <a:p>
            <a:pPr fontAlgn="base"/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5F799F7-FBC5-82BE-00DE-FEA59E260D38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 descr="A close-up of a computer motherboard&#10;&#10;AI-generated content may be incorrect.">
            <a:extLst>
              <a:ext uri="{FF2B5EF4-FFF2-40B4-BE49-F238E27FC236}">
                <a16:creationId xmlns:a16="http://schemas.microsoft.com/office/drawing/2014/main" id="{F71A120B-943C-EF77-2812-EE27A246E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7202" y="4105368"/>
            <a:ext cx="3789596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26AE-7D03-BAC6-8D08-5631A88A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A5D0-1791-8439-370F-87169F3A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Computer Architecture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D3080ED-AD53-5B1B-97CA-5022A25AF670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7B57AD27-21D3-EFC8-B9FE-57AFDB7F54B7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008375"/>
            <a:ext cx="8496300" cy="4033838"/>
            <a:chOff x="204" y="1162"/>
            <a:chExt cx="5352" cy="2541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18101DF-2B12-FA7A-21EC-D7A4D92FF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1162"/>
              <a:ext cx="2177" cy="14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A3D127EA-3305-3ABC-CCA4-825A6DECA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931"/>
              <a:ext cx="2177" cy="7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01A4F821-B8B6-7026-1939-E07B22D5D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706"/>
              <a:ext cx="1088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0E277FE3-AC57-FA66-266F-258173E3D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706"/>
              <a:ext cx="1088" cy="9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9FD2A203-DEA2-D384-8BEE-8E8C80022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216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30668F0C-94C4-C213-58D0-AD084763D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216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690DAEF0-8AAD-F9D2-C04A-411465B7C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2614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86A80C7E-5BAF-645E-DEB6-FDC669A92B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4" y="2614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A087F1C6-1FE3-1573-FCBE-C72B29C870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888"/>
              <a:ext cx="8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 dirty="0">
                  <a:latin typeface="Tahoma" pitchFamily="34" charset="0"/>
                </a:rPr>
                <a:t>Input Devices</a:t>
              </a: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D50B0A95-3D64-EEBD-9373-E261BECA8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1888"/>
              <a:ext cx="8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>
                  <a:latin typeface="Tahoma" pitchFamily="34" charset="0"/>
                </a:rPr>
                <a:t>Output Devices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AF366EA6-3F09-3FB7-EF56-1D2985C69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3158"/>
              <a:ext cx="18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>
                  <a:latin typeface="Tahoma" pitchFamily="34" charset="0"/>
                </a:rPr>
                <a:t>Backing Storage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0AAF73FA-B36E-5F6B-2566-E9BC6964F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389"/>
              <a:ext cx="1860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 dirty="0">
                  <a:latin typeface="Tahoma" pitchFamily="34" charset="0"/>
                </a:rPr>
                <a:t>Processor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349558D7-013C-20D8-2B6E-FA1F9F8DD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979"/>
              <a:ext cx="889" cy="29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400">
                  <a:latin typeface="Tahoma" pitchFamily="34" charset="0"/>
                </a:rPr>
                <a:t>RAM</a:t>
              </a: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B3BB922F-3726-EEE2-AF3E-6CB6B72B1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1" y="1679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B3EE7360-C39C-77D9-E6F3-EC158015C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5" y="1661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Text Box 19">
            <a:extLst>
              <a:ext uri="{FF2B5EF4-FFF2-40B4-BE49-F238E27FC236}">
                <a16:creationId xmlns:a16="http://schemas.microsoft.com/office/drawing/2014/main" id="{90B7B137-9938-3323-FAB7-2001F755F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821" y="3332772"/>
            <a:ext cx="1411288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400">
                <a:latin typeface="Tahoma" pitchFamily="34" charset="0"/>
              </a:rPr>
              <a:t>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1C1A96-EDDF-345F-C490-458290C1C20A}"/>
              </a:ext>
            </a:extLst>
          </p:cNvPr>
          <p:cNvCxnSpPr/>
          <p:nvPr/>
        </p:nvCxnSpPr>
        <p:spPr>
          <a:xfrm flipV="1">
            <a:off x="3985270" y="2856522"/>
            <a:ext cx="0" cy="474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8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A36F3-AD2D-A048-F526-6983D288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88BA-DC09-4077-33D0-FCDD2B3C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1F467-A2FC-CFD9-C323-0B64F272F4FF}"/>
              </a:ext>
            </a:extLst>
          </p:cNvPr>
          <p:cNvSpPr txBox="1"/>
          <p:nvPr/>
        </p:nvSpPr>
        <p:spPr>
          <a:xfrm>
            <a:off x="1357631" y="1843950"/>
            <a:ext cx="6540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Input Devices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Devices which enter information into the computer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E.g. mouse, keyboard, microphone, touchscreen</a:t>
            </a:r>
          </a:p>
          <a:p>
            <a:pPr fontAlgn="base"/>
            <a:endParaRPr lang="en-GB" dirty="0"/>
          </a:p>
          <a:p>
            <a:pPr fontAlgn="base"/>
            <a:r>
              <a:rPr lang="en-GB" b="1" dirty="0"/>
              <a:t>Output Devices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Devices which give the user information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E.g. monitor, speakers, headphones, printer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r>
              <a:rPr lang="en-GB" b="1" dirty="0"/>
              <a:t>Backing Storage Devices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Devices which store data and programs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E.g. Hard-drive, SSD, USB Stick, Cloud Storage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2708A37-99B6-30BA-5D81-55EA7944A2A0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 descr="A close-up of a computer mouse&#10;&#10;AI-generated content may be incorrect.">
            <a:extLst>
              <a:ext uri="{FF2B5EF4-FFF2-40B4-BE49-F238E27FC236}">
                <a16:creationId xmlns:a16="http://schemas.microsoft.com/office/drawing/2014/main" id="{B8FEEE76-8BA5-40DA-0DD5-16AB59568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12529" y="310416"/>
            <a:ext cx="1826470" cy="1600444"/>
          </a:xfrm>
          <a:prstGeom prst="rect">
            <a:avLst/>
          </a:prstGeom>
        </p:spPr>
      </p:pic>
      <p:pic>
        <p:nvPicPr>
          <p:cNvPr id="9" name="Picture 8" descr="A group of speakers and a small speaker&#10;&#10;AI-generated content may be incorrect.">
            <a:extLst>
              <a:ext uri="{FF2B5EF4-FFF2-40B4-BE49-F238E27FC236}">
                <a16:creationId xmlns:a16="http://schemas.microsoft.com/office/drawing/2014/main" id="{7DBEF261-34C3-99EA-1EEE-1AB004CED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41508" y="5081501"/>
            <a:ext cx="1918283" cy="1647326"/>
          </a:xfrm>
          <a:prstGeom prst="rect">
            <a:avLst/>
          </a:prstGeom>
        </p:spPr>
      </p:pic>
      <p:pic>
        <p:nvPicPr>
          <p:cNvPr id="13" name="Picture 12" descr="A black and silver hard drive&#10;&#10;AI-generated content may be incorrect.">
            <a:extLst>
              <a:ext uri="{FF2B5EF4-FFF2-40B4-BE49-F238E27FC236}">
                <a16:creationId xmlns:a16="http://schemas.microsoft.com/office/drawing/2014/main" id="{CA1462DF-DE65-32BD-66A9-F8A3A299F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21293" y="5210419"/>
            <a:ext cx="2063692" cy="15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1920-EAE3-82B1-97D3-52ECD8E7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94B2-212D-F365-6D7A-C2208638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E4AB4-4EF0-3CD6-BC5A-E04322F60610}"/>
              </a:ext>
            </a:extLst>
          </p:cNvPr>
          <p:cNvSpPr txBox="1"/>
          <p:nvPr/>
        </p:nvSpPr>
        <p:spPr>
          <a:xfrm>
            <a:off x="1357631" y="1843950"/>
            <a:ext cx="6540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The processor is the ‘brain’ of the computer and carries out the operations the computer performs: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A computer requires instructions </a:t>
            </a:r>
            <a:r>
              <a:rPr lang="en-GB" dirty="0"/>
              <a:t>to be able to do anything. It requires instructions to start up, load programs, to save etc.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Instructions are fetched from </a:t>
            </a:r>
            <a:r>
              <a:rPr lang="en-GB" b="1" dirty="0"/>
              <a:t>RAM</a:t>
            </a:r>
            <a:r>
              <a:rPr lang="en-GB" dirty="0"/>
              <a:t> by the processor where they are decoded and executed. Processors can carry out billions of instructions every second.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The processor is the part of the computer system that </a:t>
            </a:r>
            <a:r>
              <a:rPr lang="en-GB" b="1" dirty="0"/>
              <a:t>handles the instructions </a:t>
            </a:r>
            <a:r>
              <a:rPr lang="en-GB" dirty="0"/>
              <a:t>used to ensure that hardware and software respond as expected.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The processor is responsible for </a:t>
            </a:r>
            <a:r>
              <a:rPr lang="en-GB" b="1" dirty="0"/>
              <a:t>fetching, decoding and executing instructions</a:t>
            </a:r>
            <a:r>
              <a:rPr lang="en-GB" dirty="0"/>
              <a:t>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8ADC3E1-BE4C-F7D8-0D82-B1C273F88361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8" name="Picture 7" descr="Close-up of a computer chip&#10;&#10;AI-generated content may be incorrect.">
            <a:extLst>
              <a:ext uri="{FF2B5EF4-FFF2-40B4-BE49-F238E27FC236}">
                <a16:creationId xmlns:a16="http://schemas.microsoft.com/office/drawing/2014/main" id="{8E41C51F-2BFB-9B2B-3FC2-EE65FFB6D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856098" y="419449"/>
            <a:ext cx="2287902" cy="15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3C7B9-0F27-B14E-BD7D-74C16D53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29D7-202E-F328-4916-1EE204C6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Parts of a Processor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BBFB3-8F54-E2D8-8B6B-7E72AE8FCB2B}"/>
              </a:ext>
            </a:extLst>
          </p:cNvPr>
          <p:cNvSpPr txBox="1"/>
          <p:nvPr/>
        </p:nvSpPr>
        <p:spPr>
          <a:xfrm>
            <a:off x="1357631" y="1843950"/>
            <a:ext cx="6540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Registers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Small, temporary storage locations for data being used by the processor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Any data being processed </a:t>
            </a:r>
            <a:r>
              <a:rPr lang="en-GB" b="1" dirty="0"/>
              <a:t>RIGHT NOW</a:t>
            </a:r>
            <a:r>
              <a:rPr lang="en-GB" dirty="0"/>
              <a:t>- nothing else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fontAlgn="base"/>
            <a:r>
              <a:rPr lang="en-GB" b="1" dirty="0"/>
              <a:t>Arithmetic and Logic Unit (ALU)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Performs calculations (+ - / * ^)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In charge of logic (AND, OR, NOT)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r>
              <a:rPr lang="en-GB" b="1" dirty="0"/>
              <a:t>Control Unit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Controls other parts of the processor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Fetches and executes instructions from memory (RAM/ROM)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In charge of the timings of instructions to make sure everything runs in the right order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0F600F5-F113-EE68-8DF9-0C84F8AE75AB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3" descr="Close-up of a computer chip&#10;&#10;AI-generated content may be incorrect.">
            <a:extLst>
              <a:ext uri="{FF2B5EF4-FFF2-40B4-BE49-F238E27FC236}">
                <a16:creationId xmlns:a16="http://schemas.microsoft.com/office/drawing/2014/main" id="{F7DC2693-7313-4F26-9CF7-76A997B9F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856098" y="419449"/>
            <a:ext cx="2287902" cy="15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2EF2-926A-D562-BB5F-4CC1510C7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E4BA-8570-27E6-6F84-CFEC2FEA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E0E2C-6CAF-2838-0324-7E0B65A51672}"/>
              </a:ext>
            </a:extLst>
          </p:cNvPr>
          <p:cNvSpPr txBox="1"/>
          <p:nvPr/>
        </p:nvSpPr>
        <p:spPr>
          <a:xfrm>
            <a:off x="1357631" y="1843950"/>
            <a:ext cx="65405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Main Memory is where files and programs are stored temporarily whilst the processor is using them.</a:t>
            </a:r>
          </a:p>
          <a:p>
            <a:pPr fontAlgn="base"/>
            <a:endParaRPr lang="en-GB" dirty="0"/>
          </a:p>
          <a:p>
            <a:pPr fontAlgn="base"/>
            <a:r>
              <a:rPr lang="en-GB" b="1" dirty="0"/>
              <a:t>Random Access Memory (RAM)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Stores programs when they are being used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Is </a:t>
            </a:r>
            <a:r>
              <a:rPr lang="en-GB" b="1" dirty="0" err="1"/>
              <a:t>volitile</a:t>
            </a:r>
            <a:r>
              <a:rPr lang="en-GB" dirty="0"/>
              <a:t>, which means when the PC is off, all memory is lost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The more RAM a computer has, the more data and programs it can store/run simultaneously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r>
              <a:rPr lang="en-GB" b="1" dirty="0"/>
              <a:t>Read-Only Memory (ROM)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Permanent, cannot be overwritten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Holds memory even when PC is off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Stores instructions needed for the computer to run and start the operating system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52F74C6-0971-A09B-7603-8BBA2884D029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5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196F6-A8E9-F439-D125-F3693720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584A-14BD-C7C4-C448-653E5FE1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Memory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67372-61D5-4F80-7BB8-3440B1FD26C7}"/>
              </a:ext>
            </a:extLst>
          </p:cNvPr>
          <p:cNvSpPr txBox="1"/>
          <p:nvPr/>
        </p:nvSpPr>
        <p:spPr>
          <a:xfrm>
            <a:off x="1357631" y="1843950"/>
            <a:ext cx="6540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When you open a document that you have saved on your hard drive it is transferred into RAM: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Every item that is saved in memory has </a:t>
            </a:r>
            <a:r>
              <a:rPr lang="en-GB" b="1" dirty="0"/>
              <a:t>a unique location </a:t>
            </a:r>
            <a:r>
              <a:rPr lang="en-GB" dirty="0"/>
              <a:t>so that it can be opened and found again.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When it is saved it is given a </a:t>
            </a:r>
            <a:r>
              <a:rPr lang="en-GB" b="1" dirty="0"/>
              <a:t>unique address</a:t>
            </a:r>
            <a:r>
              <a:rPr lang="en-GB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This is known as </a:t>
            </a:r>
            <a:r>
              <a:rPr lang="en-GB" b="1" dirty="0"/>
              <a:t>addressability</a:t>
            </a:r>
            <a:r>
              <a:rPr lang="en-GB" dirty="0"/>
              <a:t> and is how the computer identifies different memory locations.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C198D12-B2DD-3639-5B91-D50452E98777}"/>
              </a:ext>
            </a:extLst>
          </p:cNvPr>
          <p:cNvSpPr txBox="1">
            <a:spLocks/>
          </p:cNvSpPr>
          <p:nvPr/>
        </p:nvSpPr>
        <p:spPr>
          <a:xfrm>
            <a:off x="11182326" y="7091663"/>
            <a:ext cx="278418" cy="274324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1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074FC08804A458A8C8F0DC4C1E099" ma:contentTypeVersion="3" ma:contentTypeDescription="Create a new document." ma:contentTypeScope="" ma:versionID="001174c44652ea014ddcd51994e03726">
  <xsd:schema xmlns:xsd="http://www.w3.org/2001/XMLSchema" xmlns:xs="http://www.w3.org/2001/XMLSchema" xmlns:p="http://schemas.microsoft.com/office/2006/metadata/properties" xmlns:ns2="3f9ddf9c-6903-432b-b7b2-793712443b9a" targetNamespace="http://schemas.microsoft.com/office/2006/metadata/properties" ma:root="true" ma:fieldsID="19f7ac9fbab857f28dddae0242ccdb19" ns2:_="">
    <xsd:import namespace="3f9ddf9c-6903-432b-b7b2-793712443b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ddf9c-6903-432b-b7b2-793712443b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934cf7c4-a8c2-490a-9333-978f88a726af"/>
    <ds:schemaRef ds:uri="48e28243-b2f4-431c-814c-64330afb3e26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5F8431-5CAB-4138-A3A2-139F0C7715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ddf9c-6903-432b-b7b2-793712443b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2964</TotalTime>
  <Words>866</Words>
  <Application>Microsoft Office PowerPoint</Application>
  <PresentationFormat>On-screen Show (4:3)</PresentationFormat>
  <Paragraphs>163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Monoline</vt:lpstr>
      <vt:lpstr>Learning intentions and success criteria</vt:lpstr>
      <vt:lpstr>Computer Structure</vt:lpstr>
      <vt:lpstr>Computer Architecture</vt:lpstr>
      <vt:lpstr>Computer Architecture</vt:lpstr>
      <vt:lpstr>Devices</vt:lpstr>
      <vt:lpstr>Processor</vt:lpstr>
      <vt:lpstr>Parts of a Processor</vt:lpstr>
      <vt:lpstr>Memory</vt:lpstr>
      <vt:lpstr>Memory Addresses</vt:lpstr>
      <vt:lpstr>Buses</vt:lpstr>
      <vt:lpstr>Data Bus</vt:lpstr>
      <vt:lpstr>Address Bus</vt:lpstr>
      <vt:lpstr>Computer Architecture</vt:lpstr>
      <vt:lpstr>Translators</vt:lpstr>
      <vt:lpstr>Compilers and Interpreters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Mr Wang</cp:lastModifiedBy>
  <cp:revision>250</cp:revision>
  <cp:lastPrinted>2025-08-18T09:52:00Z</cp:lastPrinted>
  <dcterms:created xsi:type="dcterms:W3CDTF">2025-02-10T23:03:02Z</dcterms:created>
  <dcterms:modified xsi:type="dcterms:W3CDTF">2025-10-30T15:44:31Z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0x010100CE3074FC08804A458A8C8F0DC4C1E099</vt:lpwstr>
  </property>
</Properties>
</file>